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1674" r:id="rId2"/>
    <p:sldId id="1548" r:id="rId3"/>
    <p:sldId id="1798" r:id="rId4"/>
    <p:sldId id="1442" r:id="rId5"/>
    <p:sldId id="1947" r:id="rId6"/>
    <p:sldId id="1948" r:id="rId7"/>
    <p:sldId id="1949" r:id="rId8"/>
    <p:sldId id="1950" r:id="rId9"/>
    <p:sldId id="1951" r:id="rId10"/>
    <p:sldId id="1673" r:id="rId11"/>
    <p:sldId id="1633" r:id="rId12"/>
    <p:sldId id="1634" r:id="rId13"/>
    <p:sldId id="1663" r:id="rId14"/>
    <p:sldId id="1801" r:id="rId15"/>
    <p:sldId id="1802" r:id="rId16"/>
    <p:sldId id="1805" r:id="rId17"/>
    <p:sldId id="1807" r:id="rId18"/>
    <p:sldId id="1808" r:id="rId19"/>
    <p:sldId id="1811" r:id="rId20"/>
    <p:sldId id="1812" r:id="rId21"/>
    <p:sldId id="1670" r:id="rId22"/>
    <p:sldId id="1671" r:id="rId23"/>
    <p:sldId id="1672"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C0E99-E1DB-4518-B69F-BCD6C9E07CD3}" v="9" dt="2026-02-06T00:00:28.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p:cViewPr varScale="1">
        <p:scale>
          <a:sx n="99" d="100"/>
          <a:sy n="99" d="100"/>
        </p:scale>
        <p:origin x="948" y="264"/>
      </p:cViewPr>
      <p:guideLst>
        <p:guide orient="horz" pos="2160"/>
        <p:guide pos="3840"/>
      </p:guideLst>
    </p:cSldViewPr>
  </p:slideViewPr>
  <p:outlineViewPr>
    <p:cViewPr>
      <p:scale>
        <a:sx n="33" d="100"/>
        <a:sy n="33" d="100"/>
      </p:scale>
      <p:origin x="54" y="63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2/13/2026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Stuart Fain </a:t>
            </a:r>
            <a:r>
              <a:rPr lang="en-US"/>
              <a:t>~ February 15, 2026</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40214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21</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22</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23</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24</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25</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2/13/2026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2/13/2026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tudylight.org/desk/?query=mt+10:33&amp;t=kjv&amp;sr=1&amp;l=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A3FE3F-057B-41EB-4D83-5DE6FFB42BC5}"/>
              </a:ext>
            </a:extLst>
          </p:cNvPr>
          <p:cNvPicPr>
            <a:picLocks noChangeAspect="1"/>
          </p:cNvPicPr>
          <p:nvPr/>
        </p:nvPicPr>
        <p:blipFill>
          <a:blip r:embed="rId3"/>
          <a:stretch>
            <a:fillRect/>
          </a:stretch>
        </p:blipFill>
        <p:spPr>
          <a:xfrm>
            <a:off x="-76200" y="0"/>
            <a:ext cx="12268200" cy="6858000"/>
          </a:xfrm>
          <a:prstGeom prst="rect">
            <a:avLst/>
          </a:prstGeom>
        </p:spPr>
      </p:pic>
      <p:sp>
        <p:nvSpPr>
          <p:cNvPr id="3" name="Content Placeholder 2"/>
          <p:cNvSpPr>
            <a:spLocks noGrp="1"/>
          </p:cNvSpPr>
          <p:nvPr>
            <p:ph sz="quarter" idx="13"/>
          </p:nvPr>
        </p:nvSpPr>
        <p:spPr>
          <a:xfrm>
            <a:off x="0" y="5727244"/>
            <a:ext cx="12192000" cy="1124465"/>
          </a:xfrm>
        </p:spPr>
        <p:txBody>
          <a:bodyPr>
            <a:noAutofit/>
          </a:bodyPr>
          <a:lstStyle/>
          <a:p>
            <a:pPr marL="0" indent="0" algn="ctr">
              <a:buClr>
                <a:srgbClr val="A379BB">
                  <a:lumMod val="75000"/>
                </a:srgbClr>
              </a:buClr>
              <a:buNone/>
            </a:pPr>
            <a:r>
              <a:rPr lang="en-US" sz="7500" b="1" i="1" dirty="0">
                <a:solidFill>
                  <a:schemeClr val="bg1"/>
                </a:solidFill>
                <a:effectLst>
                  <a:outerShdw blurRad="38100" dist="38100" dir="2700000" algn="tl">
                    <a:srgbClr val="000000">
                      <a:alpha val="43137"/>
                    </a:srgbClr>
                  </a:outerShdw>
                </a:effectLst>
              </a:rPr>
              <a:t>II Chronicles 15:7 </a:t>
            </a:r>
          </a:p>
        </p:txBody>
      </p:sp>
      <p:sp>
        <p:nvSpPr>
          <p:cNvPr id="4" name="Title 3"/>
          <p:cNvSpPr>
            <a:spLocks noGrp="1"/>
          </p:cNvSpPr>
          <p:nvPr>
            <p:ph type="title"/>
          </p:nvPr>
        </p:nvSpPr>
        <p:spPr>
          <a:xfrm>
            <a:off x="0" y="0"/>
            <a:ext cx="12192000" cy="6019800"/>
          </a:xfrm>
        </p:spPr>
        <p:txBody>
          <a:bodyPr/>
          <a:lstStyle/>
          <a:p>
            <a:pPr marL="0" indent="0" algn="ctr">
              <a:spcBef>
                <a:spcPct val="20000"/>
              </a:spcBef>
              <a:spcAft>
                <a:spcPts val="300"/>
              </a:spcAft>
              <a:buClr>
                <a:srgbClr val="A379BB">
                  <a:lumMod val="75000"/>
                </a:srgbClr>
              </a:buClr>
              <a:buSzPct val="130000"/>
              <a:buNone/>
            </a:pPr>
            <a:r>
              <a:rPr lang="en-US" sz="11500" i="1" dirty="0">
                <a:solidFill>
                  <a:schemeClr val="bg1"/>
                </a:solidFill>
                <a:effectLst>
                  <a:outerShdw blurRad="38100" dist="38100" dir="2700000" algn="tl">
                    <a:srgbClr val="000000">
                      <a:alpha val="43137"/>
                    </a:srgbClr>
                  </a:outerShdw>
                </a:effectLst>
                <a:latin typeface="+mn-lt"/>
                <a:ea typeface="+mn-ea"/>
                <a:cs typeface="+mn-cs"/>
              </a:rPr>
              <a:t>Don’t Let Your Hands         Grow Weak</a:t>
            </a: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133600"/>
            <a:ext cx="12192000" cy="4687330"/>
          </a:xfrm>
        </p:spPr>
        <p:txBody>
          <a:bodyPr>
            <a:noAutofit/>
          </a:bodyPr>
          <a:lstStyle/>
          <a:p>
            <a:pPr marL="960120" indent="-914400">
              <a:lnSpc>
                <a:spcPct val="80000"/>
              </a:lnSpc>
              <a:buClr>
                <a:srgbClr val="C00000"/>
              </a:buClr>
              <a:buFont typeface="+mj-lt"/>
              <a:buAutoNum type="arabicPeriod"/>
            </a:pPr>
            <a:r>
              <a:rPr lang="en-US" sz="6600" b="1" i="1" dirty="0">
                <a:effectLst>
                  <a:outerShdw blurRad="38100" dist="38100" dir="2700000" algn="tl">
                    <a:srgbClr val="000000">
                      <a:alpha val="43137"/>
                    </a:srgbClr>
                  </a:outerShdw>
                </a:effectLst>
              </a:rPr>
              <a:t>Remember God’s Presence </a:t>
            </a:r>
          </a:p>
          <a:p>
            <a:pPr marL="960120" indent="-914400">
              <a:lnSpc>
                <a:spcPct val="80000"/>
              </a:lnSpc>
              <a:buClr>
                <a:srgbClr val="C00000"/>
              </a:buClr>
              <a:buFont typeface="+mj-lt"/>
              <a:buAutoNum type="arabicPeriod"/>
            </a:pPr>
            <a:r>
              <a:rPr lang="en-US" sz="6600" b="1" i="1" dirty="0">
                <a:effectLst>
                  <a:outerShdw blurRad="38100" dist="38100" dir="2700000" algn="tl">
                    <a:srgbClr val="000000">
                      <a:alpha val="43137"/>
                    </a:srgbClr>
                  </a:outerShdw>
                </a:effectLst>
              </a:rPr>
              <a:t>Rise After Failure </a:t>
            </a:r>
          </a:p>
          <a:p>
            <a:pPr marL="960120" indent="-914400">
              <a:lnSpc>
                <a:spcPct val="80000"/>
              </a:lnSpc>
              <a:buClr>
                <a:srgbClr val="C00000"/>
              </a:buClr>
              <a:buFont typeface="+mj-lt"/>
              <a:buAutoNum type="arabicPeriod"/>
            </a:pPr>
            <a:r>
              <a:rPr lang="en-US" sz="6600" b="1" i="1" dirty="0">
                <a:effectLst>
                  <a:outerShdw blurRad="38100" dist="38100" dir="2700000" algn="tl">
                    <a:srgbClr val="000000">
                      <a:alpha val="43137"/>
                    </a:srgbClr>
                  </a:outerShdw>
                </a:effectLst>
              </a:rPr>
              <a:t>Repair and Recommit</a:t>
            </a:r>
          </a:p>
        </p:txBody>
      </p:sp>
      <p:sp>
        <p:nvSpPr>
          <p:cNvPr id="4" name="Title 3"/>
          <p:cNvSpPr>
            <a:spLocks noGrp="1"/>
          </p:cNvSpPr>
          <p:nvPr>
            <p:ph type="title"/>
          </p:nvPr>
        </p:nvSpPr>
        <p:spPr>
          <a:xfrm>
            <a:off x="0" y="0"/>
            <a:ext cx="12192000" cy="22860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Reproved by the Spirit:</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124200"/>
            <a:ext cx="12192000" cy="36967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Isaiah 40:31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Deuteronomy 31:6 (NASB)</a:t>
            </a:r>
          </a:p>
        </p:txBody>
      </p:sp>
      <p:sp>
        <p:nvSpPr>
          <p:cNvPr id="4" name="Title 3"/>
          <p:cNvSpPr>
            <a:spLocks noGrp="1"/>
          </p:cNvSpPr>
          <p:nvPr>
            <p:ph type="title"/>
          </p:nvPr>
        </p:nvSpPr>
        <p:spPr>
          <a:xfrm>
            <a:off x="0" y="0"/>
            <a:ext cx="12192000" cy="26670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Remember God’s Presence </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Isaiah 40:31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268200" cy="5711190"/>
          </a:xfrm>
        </p:spPr>
        <p:txBody>
          <a:bodyPr>
            <a:noAutofit/>
          </a:bodyPr>
          <a:lstStyle/>
          <a:p>
            <a:pPr marL="45720" indent="0">
              <a:buClr>
                <a:srgbClr val="A379BB">
                  <a:lumMod val="75000"/>
                </a:srgbClr>
              </a:buClr>
              <a:buNone/>
              <a:defRPr/>
            </a:pPr>
            <a:r>
              <a:rPr lang="en-US" sz="6000" dirty="0">
                <a:solidFill>
                  <a:prstClr val="black">
                    <a:lumMod val="75000"/>
                    <a:lumOff val="25000"/>
                  </a:prstClr>
                </a:solidFill>
                <a:latin typeface="Trebuchet MS"/>
              </a:rPr>
              <a:t>Yet those who wait for the LORD Will gain new strength; They will mount up with wings like eagles, They will run and not get tired, They will walk and not become weary.</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Deuteronomy 31:6 (NASB) </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7400"/>
          </a:xfrm>
        </p:spPr>
        <p:txBody>
          <a:bodyPr>
            <a:noAutofit/>
          </a:bodyPr>
          <a:lstStyle/>
          <a:p>
            <a:pPr marL="45720" indent="0">
              <a:buClr>
                <a:srgbClr val="A379BB">
                  <a:lumMod val="75000"/>
                </a:srgbClr>
              </a:buClr>
              <a:buNone/>
              <a:defRPr/>
            </a:pPr>
            <a:r>
              <a:rPr lang="en-US" sz="6300" dirty="0">
                <a:solidFill>
                  <a:prstClr val="black">
                    <a:lumMod val="75000"/>
                    <a:lumOff val="25000"/>
                  </a:prstClr>
                </a:solidFill>
                <a:latin typeface="Trebuchet MS"/>
              </a:rPr>
              <a:t>Be strong and courageous, do not be afraid or in dread of them, for the LORD your God is the One who is going with you. He will not desert you or abandon you.</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67000"/>
            <a:ext cx="12192000" cy="4153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Proverbs 24:16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Philippians 3:13-14 (NASB)</a:t>
            </a:r>
          </a:p>
        </p:txBody>
      </p:sp>
      <p:sp>
        <p:nvSpPr>
          <p:cNvPr id="4" name="Title 3"/>
          <p:cNvSpPr>
            <a:spLocks noGrp="1"/>
          </p:cNvSpPr>
          <p:nvPr>
            <p:ph type="title"/>
          </p:nvPr>
        </p:nvSpPr>
        <p:spPr>
          <a:xfrm>
            <a:off x="0" y="0"/>
            <a:ext cx="12192000" cy="2362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Rise After Failure </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Proverbs 24:16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For a righteous person falls seven times and rises again, But the wicked stumble in time of disaster.</a:t>
            </a: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Philippians 3:13-14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400" dirty="0"/>
              <a:t>Brothers </a:t>
            </a:r>
            <a:r>
              <a:rPr lang="en-US" sz="5400" i="1" dirty="0"/>
              <a:t>and sisters,</a:t>
            </a:r>
            <a:r>
              <a:rPr lang="en-US" sz="5400" dirty="0"/>
              <a:t> I do not regard myself as having taken hold of </a:t>
            </a:r>
            <a:r>
              <a:rPr lang="en-US" sz="5400" i="1" dirty="0"/>
              <a:t>it yet; </a:t>
            </a:r>
            <a:r>
              <a:rPr lang="en-US" sz="5400" dirty="0"/>
              <a:t>but one thing </a:t>
            </a:r>
            <a:r>
              <a:rPr lang="en-US" sz="5400" i="1" dirty="0"/>
              <a:t>I do: </a:t>
            </a:r>
            <a:r>
              <a:rPr lang="en-US" sz="5400" dirty="0"/>
              <a:t>forgetting what </a:t>
            </a:r>
            <a:r>
              <a:rPr lang="en-US" sz="5400" i="1" dirty="0"/>
              <a:t>lies</a:t>
            </a:r>
            <a:r>
              <a:rPr lang="en-US" sz="5400" dirty="0"/>
              <a:t> behind and reaching forward to what </a:t>
            </a:r>
            <a:r>
              <a:rPr lang="en-US" sz="5400" i="1" dirty="0"/>
              <a:t>lies</a:t>
            </a:r>
            <a:r>
              <a:rPr lang="en-US" sz="5400" dirty="0"/>
              <a:t> ahead, I press on toward the goal for the prize of the upward call of God in Christ Jesus.</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667000"/>
            <a:ext cx="12192000" cy="4153930"/>
          </a:xfrm>
        </p:spPr>
        <p:txBody>
          <a:bodyPr>
            <a:noAutofit/>
          </a:bodyPr>
          <a:lstStyle/>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Psalms 119:11 (NASB)</a:t>
            </a:r>
          </a:p>
          <a:p>
            <a:pPr>
              <a:lnSpc>
                <a:spcPct val="80000"/>
              </a:lnSpc>
              <a:buClr>
                <a:srgbClr val="C00000"/>
              </a:buClr>
              <a:buFont typeface="Wingdings" pitchFamily="2" charset="2"/>
              <a:buChar char="Ø"/>
            </a:pPr>
            <a:r>
              <a:rPr lang="en-US" sz="6600" b="1" i="1" dirty="0">
                <a:effectLst>
                  <a:outerShdw blurRad="38100" dist="38100" dir="2700000" algn="tl">
                    <a:srgbClr val="000000">
                      <a:alpha val="43137"/>
                    </a:srgbClr>
                  </a:outerShdw>
                </a:effectLst>
              </a:rPr>
              <a:t>Romans 12:1-2 (NASB)</a:t>
            </a:r>
          </a:p>
        </p:txBody>
      </p:sp>
      <p:sp>
        <p:nvSpPr>
          <p:cNvPr id="4" name="Title 3"/>
          <p:cNvSpPr>
            <a:spLocks noGrp="1"/>
          </p:cNvSpPr>
          <p:nvPr>
            <p:ph type="title"/>
          </p:nvPr>
        </p:nvSpPr>
        <p:spPr>
          <a:xfrm>
            <a:off x="0" y="0"/>
            <a:ext cx="12192000" cy="2362200"/>
          </a:xfrm>
        </p:spPr>
        <p:txBody>
          <a:bodyPr/>
          <a:lstStyle/>
          <a:p>
            <a:pPr marL="0" indent="0" algn="l">
              <a:buNone/>
            </a:pPr>
            <a:r>
              <a:rPr lang="en-US" sz="72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Repair and Recommit</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Psalms 119:11 (NASB)</a:t>
            </a:r>
            <a:endParaRPr lang="en-US" sz="63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11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I have treasured Your word in my heart, So that I may not sin against You.</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None/>
            </a:pPr>
            <a:r>
              <a:rPr lang="en-US" sz="5800" b="1" baseline="30000" dirty="0"/>
              <a:t>1</a:t>
            </a:r>
            <a:r>
              <a:rPr lang="en-US" sz="5800" dirty="0"/>
              <a:t> Therefore I urge you, brothers </a:t>
            </a:r>
            <a:r>
              <a:rPr lang="en-US" sz="5800" i="1" dirty="0"/>
              <a:t>and sisters,</a:t>
            </a:r>
            <a:r>
              <a:rPr lang="en-US" sz="5800" dirty="0"/>
              <a:t> by the mercies of God, to present your bodies as a living and holy sacrifice, acceptable to God, </a:t>
            </a:r>
            <a:r>
              <a:rPr lang="en-US" sz="5800" i="1" dirty="0"/>
              <a:t>which is</a:t>
            </a:r>
            <a:r>
              <a:rPr lang="en-US" sz="5800" dirty="0"/>
              <a:t> your spiritual service of worship. </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II Chronicles 15:7 (NKJV)</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lgn="ctr">
              <a:buNone/>
            </a:pPr>
            <a:r>
              <a:rPr lang="en-US" sz="8800" dirty="0"/>
              <a:t>But you, be strong and do not let your hands be weak, for your work shall be rewarded!</a:t>
            </a:r>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Romans 12:1-2 (NASB)</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58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2</a:t>
            </a:r>
            <a:r>
              <a:rPr kumimoji="0" lang="en-US" sz="58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do not be conformed to this world, but be transformed by the renewing of your mind, so that you may prove what the will of God is, that which is good and acceptable and perfect.</a:t>
            </a:r>
            <a:endParaRPr lang="en-US" sz="5800" dirty="0">
              <a:solidFill>
                <a:prstClr val="black">
                  <a:lumMod val="75000"/>
                  <a:lumOff val="25000"/>
                </a:prstClr>
              </a:solidFill>
              <a:latin typeface="Trebuchet MS"/>
            </a:endParaRPr>
          </a:p>
        </p:txBody>
      </p:sp>
    </p:spTree>
    <p:extLst>
      <p:ext uri="{BB962C8B-B14F-4D97-AF65-F5344CB8AC3E}">
        <p14:creationId xmlns:p14="http://schemas.microsoft.com/office/powerpoint/2010/main" val="2826508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32639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2996834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15444922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2421991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1368784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90"/>
            <a:ext cx="12192000" cy="1151389"/>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2999"/>
            <a:ext cx="12192000" cy="5715002"/>
          </a:xfrm>
        </p:spPr>
        <p:txBody>
          <a:bodyPr>
            <a:noAutofit/>
          </a:bodyPr>
          <a:lstStyle/>
          <a:p>
            <a:pPr marL="45720" indent="0">
              <a:buNone/>
            </a:pPr>
            <a:r>
              <a:rPr lang="en-US" sz="5400" b="1" baseline="30000" dirty="0"/>
              <a:t>1</a:t>
            </a:r>
            <a:r>
              <a:rPr lang="en-US" sz="5400" dirty="0"/>
              <a:t> Now the Spirit of God came upon Azariah the son of Oded.              </a:t>
            </a:r>
            <a:r>
              <a:rPr lang="en-US" sz="5400" b="1" baseline="30000" dirty="0"/>
              <a:t>2</a:t>
            </a:r>
            <a:r>
              <a:rPr lang="en-US" sz="5400" dirty="0"/>
              <a:t> And he went out to meet Asa, and said to him: "Hear me, Asa, and all Judah and Benjamin. The LORD is with you while you are with Him. </a:t>
            </a:r>
          </a:p>
        </p:txBody>
      </p:sp>
    </p:spTree>
    <p:extLst>
      <p:ext uri="{BB962C8B-B14F-4D97-AF65-F5344CB8AC3E}">
        <p14:creationId xmlns:p14="http://schemas.microsoft.com/office/powerpoint/2010/main" val="314122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If you seek Him, He will be found by you; but if you forsake Him, He will forsake you.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For a long time Israel has been without the true God, without a teaching priest, and without law; </a:t>
            </a:r>
          </a:p>
        </p:txBody>
      </p:sp>
    </p:spTree>
    <p:extLst>
      <p:ext uri="{BB962C8B-B14F-4D97-AF65-F5344CB8AC3E}">
        <p14:creationId xmlns:p14="http://schemas.microsoft.com/office/powerpoint/2010/main" val="234600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CBB56-2FCB-BAF9-F5E9-1F6EA54E84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FF8038-F122-5B3C-1C3F-1F3C399D323D}"/>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20DDD8A-505B-93BD-9D88-83F950DF427F}"/>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but when in their trouble they turned to the LORD God of Israel, and sought Him, He was found by them.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5</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in those times there was no peace to the one who went out, nor to the one who came in, </a:t>
            </a:r>
          </a:p>
        </p:txBody>
      </p:sp>
    </p:spTree>
    <p:extLst>
      <p:ext uri="{BB962C8B-B14F-4D97-AF65-F5344CB8AC3E}">
        <p14:creationId xmlns:p14="http://schemas.microsoft.com/office/powerpoint/2010/main" val="4196456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40F1A-8D8D-01F1-4AE4-A0463644D0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C0B9B-1DBE-2C3F-31C9-77C7B14212D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8DA6B8-1499-2E8B-C77D-3BC2EDA6B0A1}"/>
              </a:ext>
            </a:extLst>
          </p:cNvPr>
          <p:cNvSpPr>
            <a:spLocks noGrp="1"/>
          </p:cNvSpPr>
          <p:nvPr>
            <p:ph sz="quarter" idx="13"/>
          </p:nvPr>
        </p:nvSpPr>
        <p:spPr>
          <a:xfrm>
            <a:off x="0" y="1143000"/>
            <a:ext cx="12192000" cy="5715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but great turmoil was on all the inhabitants of the lands.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6</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So nation was destroyed by nation, and city by city, for God troubled them with every adversity. </a:t>
            </a:r>
          </a:p>
        </p:txBody>
      </p:sp>
    </p:spTree>
    <p:extLst>
      <p:ext uri="{BB962C8B-B14F-4D97-AF65-F5344CB8AC3E}">
        <p14:creationId xmlns:p14="http://schemas.microsoft.com/office/powerpoint/2010/main" val="3648040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F4872-6FEA-294E-24EA-9D7FCD96DD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8B9A4-90D3-FE19-324D-DC1D773A8928}"/>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ADBDF92-B812-053E-A2B2-E5D4FD16DFB0}"/>
              </a:ext>
            </a:extLst>
          </p:cNvPr>
          <p:cNvSpPr>
            <a:spLocks noGrp="1"/>
          </p:cNvSpPr>
          <p:nvPr>
            <p:ph sz="quarter" idx="13"/>
          </p:nvPr>
        </p:nvSpPr>
        <p:spPr>
          <a:xfrm>
            <a:off x="0" y="1143000"/>
            <a:ext cx="12192000" cy="5715000"/>
          </a:xfrm>
        </p:spPr>
        <p:txBody>
          <a:bodyPr>
            <a:noAutofit/>
          </a:bodyPr>
          <a:lstStyle/>
          <a:p>
            <a:pPr marL="45720" lvl="0" indent="0">
              <a:buClr>
                <a:srgbClr val="A379BB">
                  <a:lumMod val="75000"/>
                </a:srgbClr>
              </a:buClr>
              <a:buNone/>
              <a:defRPr/>
            </a:pPr>
            <a:r>
              <a:rPr lang="en-US" sz="5400" b="1" baseline="30000" dirty="0">
                <a:solidFill>
                  <a:prstClr val="black">
                    <a:lumMod val="75000"/>
                    <a:lumOff val="25000"/>
                  </a:prstClr>
                </a:solidFill>
              </a:rPr>
              <a:t>7</a:t>
            </a:r>
            <a:r>
              <a:rPr lang="en-US" sz="5400" dirty="0">
                <a:solidFill>
                  <a:prstClr val="black">
                    <a:lumMod val="75000"/>
                    <a:lumOff val="25000"/>
                  </a:prstClr>
                </a:solidFill>
              </a:rPr>
              <a:t> But you, be strong and do not let your hands be weak, for your work shall be rewarded!"                      </a:t>
            </a:r>
            <a:r>
              <a:rPr kumimoji="0" lang="en-US" sz="5400" b="1" i="0" u="none" strike="noStrike" kern="1200" cap="none" spc="0" normalizeH="0" baseline="30000" noProof="0" dirty="0">
                <a:ln>
                  <a:noFill/>
                </a:ln>
                <a:solidFill>
                  <a:prstClr val="black">
                    <a:lumMod val="75000"/>
                    <a:lumOff val="25000"/>
                  </a:prstClr>
                </a:solidFill>
                <a:effectLst/>
                <a:uLnTx/>
                <a:uFillTx/>
                <a:latin typeface="Trebuchet MS"/>
                <a:ea typeface="+mn-ea"/>
                <a:cs typeface="+mn-cs"/>
              </a:rPr>
              <a:t>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And when Asa heard these words and the prophecy of Oded the prophet, he took courage, </a:t>
            </a:r>
          </a:p>
        </p:txBody>
      </p:sp>
    </p:spTree>
    <p:extLst>
      <p:ext uri="{BB962C8B-B14F-4D97-AF65-F5344CB8AC3E}">
        <p14:creationId xmlns:p14="http://schemas.microsoft.com/office/powerpoint/2010/main" val="35663386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98F9C-17EF-C60D-4EB3-389E213DB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5A20CA-C1B2-69A7-BFA4-F13F5E2B5FC6}"/>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E24D05D-B1BD-4E83-7120-87F003385159}"/>
              </a:ext>
            </a:extLst>
          </p:cNvPr>
          <p:cNvSpPr>
            <a:spLocks noGrp="1"/>
          </p:cNvSpPr>
          <p:nvPr>
            <p:ph sz="quarter" idx="13"/>
          </p:nvPr>
        </p:nvSpPr>
        <p:spPr>
          <a:xfrm>
            <a:off x="0" y="1143000"/>
            <a:ext cx="12192000" cy="5715000"/>
          </a:xfrm>
        </p:spPr>
        <p:txBody>
          <a:bodyPr>
            <a:noAutofit/>
          </a:bodyPr>
          <a:lstStyle/>
          <a:p>
            <a:pPr marL="45720" indent="0">
              <a:buNone/>
            </a:pPr>
            <a:r>
              <a:rPr lang="en-US" sz="5400" dirty="0">
                <a:solidFill>
                  <a:prstClr val="black">
                    <a:lumMod val="75000"/>
                    <a:lumOff val="25000"/>
                  </a:prstClr>
                </a:solidFill>
              </a:rPr>
              <a:t>and removed the abominable idols from all the land of Judah and Benjamin and from the cities which he had taken in the mountains of Ephraim; and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he restored the altar of the Lord that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mn-ea"/>
                <a:cs typeface="+mn-cs"/>
              </a:rPr>
              <a:t>was</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before the vestibule of the Lord. </a:t>
            </a:r>
            <a:endParaRPr lang="en-US" sz="5400" dirty="0"/>
          </a:p>
        </p:txBody>
      </p:sp>
    </p:spTree>
    <p:extLst>
      <p:ext uri="{BB962C8B-B14F-4D97-AF65-F5344CB8AC3E}">
        <p14:creationId xmlns:p14="http://schemas.microsoft.com/office/powerpoint/2010/main" val="26347922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84412-29CD-8E8E-57CF-9755C9F08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ABCEC-5FB0-3F1C-34E0-80EC32628BC2}"/>
              </a:ext>
            </a:extLst>
          </p:cNvPr>
          <p:cNvSpPr>
            <a:spLocks noGrp="1"/>
          </p:cNvSpPr>
          <p:nvPr>
            <p:ph type="title"/>
          </p:nvPr>
        </p:nvSpPr>
        <p:spPr>
          <a:xfrm>
            <a:off x="0" y="3810"/>
            <a:ext cx="12192000" cy="11391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II Chronicles 15:1-9 (NKJV)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5A80551-A0E7-11EB-C640-6A1704E23245}"/>
              </a:ext>
            </a:extLst>
          </p:cNvPr>
          <p:cNvSpPr>
            <a:spLocks noGrp="1"/>
          </p:cNvSpPr>
          <p:nvPr>
            <p:ph sz="quarter" idx="13"/>
          </p:nvPr>
        </p:nvSpPr>
        <p:spPr>
          <a:xfrm>
            <a:off x="0" y="1143000"/>
            <a:ext cx="12192000" cy="5715000"/>
          </a:xfrm>
        </p:spPr>
        <p:txBody>
          <a:bodyPr>
            <a:noAutofit/>
          </a:bodyPr>
          <a:lstStyle/>
          <a:p>
            <a:pPr marL="45720" indent="0">
              <a:buNone/>
            </a:pPr>
            <a:r>
              <a:rPr lang="en-US" sz="5400" b="1" baseline="30000" dirty="0">
                <a:solidFill>
                  <a:prstClr val="black">
                    <a:lumMod val="75000"/>
                    <a:lumOff val="25000"/>
                  </a:prstClr>
                </a:solidFill>
              </a:rPr>
              <a:t>9</a:t>
            </a:r>
            <a:r>
              <a:rPr lang="en-US" sz="5400" dirty="0">
                <a:solidFill>
                  <a:prstClr val="black">
                    <a:lumMod val="75000"/>
                    <a:lumOff val="25000"/>
                  </a:prstClr>
                </a:solidFill>
              </a:rPr>
              <a:t> Then he gathered all Judah and Benjamin, and those who dwelt with them from Ephraim, Manasseh, and Simeon, for </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they came over to him in great numbers from Israel when they saw that the LORD his God was with him. </a:t>
            </a:r>
            <a:endParaRPr lang="en-US" sz="5400" dirty="0"/>
          </a:p>
        </p:txBody>
      </p:sp>
    </p:spTree>
    <p:extLst>
      <p:ext uri="{BB962C8B-B14F-4D97-AF65-F5344CB8AC3E}">
        <p14:creationId xmlns:p14="http://schemas.microsoft.com/office/powerpoint/2010/main" val="40346993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Presentation1" id="{A5807EA4-D798-4346-93B5-076BD118FC1E}" vid="{4509C512-854D-408D-A12C-B140865DE0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Sermon Template Rev</Template>
  <TotalTime>592</TotalTime>
  <Words>905</Words>
  <Application>Microsoft Office PowerPoint</Application>
  <PresentationFormat>Widescreen</PresentationFormat>
  <Paragraphs>63</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Franklin Gothic Medium</vt:lpstr>
      <vt:lpstr>Georgia</vt:lpstr>
      <vt:lpstr>Trebuchet MS</vt:lpstr>
      <vt:lpstr>Wingdings</vt:lpstr>
      <vt:lpstr>Slipstream</vt:lpstr>
      <vt:lpstr>Don’t Let Your Hands         Grow Weak</vt:lpstr>
      <vt:lpstr>II Chronicles 15:7 (NKJV)</vt:lpstr>
      <vt:lpstr>II Chronicles 15:1-9 (NKJV)</vt:lpstr>
      <vt:lpstr>II Chronicles 15:1-9 (NKJV)</vt:lpstr>
      <vt:lpstr>II Chronicles 15:1-9 (NKJV)</vt:lpstr>
      <vt:lpstr>II Chronicles 15:1-9 (NKJV)</vt:lpstr>
      <vt:lpstr>II Chronicles 15:1-9 (NKJV)</vt:lpstr>
      <vt:lpstr>II Chronicles 15:1-9 (NKJV)</vt:lpstr>
      <vt:lpstr>II Chronicles 15:1-9 (NKJV)</vt:lpstr>
      <vt:lpstr>Reproved by the Spirit:</vt:lpstr>
      <vt:lpstr>Point #1:  Remember God’s Presence </vt:lpstr>
      <vt:lpstr>Isaiah 40:31 (NASB)</vt:lpstr>
      <vt:lpstr>Deuteronomy 31:6 (NASB) </vt:lpstr>
      <vt:lpstr>Point #2:  Rise After Failure </vt:lpstr>
      <vt:lpstr>Proverbs 24:16 (NASB)</vt:lpstr>
      <vt:lpstr>Philippians 3:13-14 (NASB)</vt:lpstr>
      <vt:lpstr>Point #3:  Repair and Recommit</vt:lpstr>
      <vt:lpstr>Psalms 119:11 (NASB)</vt:lpstr>
      <vt:lpstr>Romans 12:1-2 (NASB)</vt:lpstr>
      <vt:lpstr>Romans 12:1-2 (NASB)</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Church of Christ Eloy</dc:creator>
  <cp:lastModifiedBy>Church of Christ Eloy</cp:lastModifiedBy>
  <cp:revision>4</cp:revision>
  <dcterms:created xsi:type="dcterms:W3CDTF">2026-01-30T18:57:48Z</dcterms:created>
  <dcterms:modified xsi:type="dcterms:W3CDTF">2026-02-13T21:52:24Z</dcterms:modified>
</cp:coreProperties>
</file>